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70" r:id="rId6"/>
    <p:sldId id="259" r:id="rId7"/>
    <p:sldId id="271" r:id="rId8"/>
    <p:sldId id="283" r:id="rId9"/>
    <p:sldId id="284" r:id="rId10"/>
    <p:sldId id="272" r:id="rId11"/>
    <p:sldId id="276" r:id="rId12"/>
    <p:sldId id="260" r:id="rId13"/>
    <p:sldId id="263" r:id="rId14"/>
    <p:sldId id="275" r:id="rId15"/>
    <p:sldId id="285" r:id="rId16"/>
    <p:sldId id="264" r:id="rId17"/>
    <p:sldId id="282" r:id="rId18"/>
    <p:sldId id="281" r:id="rId19"/>
    <p:sldId id="265" r:id="rId20"/>
    <p:sldId id="273" r:id="rId21"/>
    <p:sldId id="278" r:id="rId22"/>
    <p:sldId id="277" r:id="rId23"/>
    <p:sldId id="261" r:id="rId24"/>
  </p:sldIdLst>
  <p:sldSz cx="9144000" cy="5143500" type="screen16x9"/>
  <p:notesSz cx="6858000" cy="9144000"/>
  <p:embeddedFontLs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IBM Plex Mono" panose="020B0509050203000203" pitchFamily="49" charset="-52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70">
          <p15:clr>
            <a:srgbClr val="747775"/>
          </p15:clr>
        </p15:guide>
        <p15:guide id="2" pos="5590">
          <p15:clr>
            <a:srgbClr val="747775"/>
          </p15:clr>
        </p15:guide>
        <p15:guide id="3" orient="horz" pos="170">
          <p15:clr>
            <a:srgbClr val="747775"/>
          </p15:clr>
        </p15:guide>
        <p15:guide id="4" orient="horz" pos="30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416"/>
    <a:srgbClr val="F55B05"/>
    <a:srgbClr val="F67704"/>
    <a:srgbClr val="F56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88" y="318"/>
      </p:cViewPr>
      <p:guideLst>
        <p:guide pos="170"/>
        <p:guide pos="5590"/>
        <p:guide orient="horz" pos="170"/>
        <p:guide orient="horz" pos="30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8bc5fc1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8bc5fc1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7b282784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7b282784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801aec8b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801aec8b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84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7b282784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7b282784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801aec8b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801aec8b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7b282784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7b282784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28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7b282784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7b282784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135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801aec8b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801aec8b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7db5b7d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7db5b7d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774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7db5b7d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7db5b7d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33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7db5b7d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7db5b7d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7b282784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7b282784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7b282784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7b282784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8bc5fc1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8bc5fc1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813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7b282784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7b282784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047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7db5b7d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7db5b7d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7b282784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7b282784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7b282784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7b282784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7b282784c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7b282784c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801aec8b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801aec8b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7b282784c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7b282784c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7b282784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7b282784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123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8bc5fc1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8bc5fc1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zavlia/ITMO_hackathon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.me/GoodsInspectorbot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GoodsInspectorbo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46F5793-2BD2-42E2-AE96-282EC508467E}"/>
              </a:ext>
            </a:extLst>
          </p:cNvPr>
          <p:cNvGrpSpPr/>
          <p:nvPr/>
        </p:nvGrpSpPr>
        <p:grpSpPr>
          <a:xfrm>
            <a:off x="270000" y="0"/>
            <a:ext cx="8604001" cy="5143500"/>
            <a:chOff x="270000" y="0"/>
            <a:chExt cx="8604001" cy="5143500"/>
          </a:xfrm>
        </p:grpSpPr>
        <p:pic>
          <p:nvPicPr>
            <p:cNvPr id="54" name="Google Shape;54;p13"/>
            <p:cNvPicPr preferRelativeResize="0"/>
            <p:nvPr/>
          </p:nvPicPr>
          <p:blipFill rotWithShape="1">
            <a:blip r:embed="rId3">
              <a:alphaModFix/>
            </a:blip>
            <a:srcRect l="29171" t="16281" r="18977" b="14196"/>
            <a:stretch/>
          </p:blipFill>
          <p:spPr>
            <a:xfrm>
              <a:off x="1127925" y="0"/>
              <a:ext cx="682074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0000" y="270000"/>
              <a:ext cx="1435888" cy="868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84189" y="270010"/>
              <a:ext cx="1489812" cy="22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270000" y="1749500"/>
              <a:ext cx="8604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dirty="0" err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GoodsInspector</a:t>
              </a:r>
              <a:endParaRPr lang="ru-RU" sz="70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2525377" y="2586680"/>
              <a:ext cx="4093245" cy="560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300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Квинтэссенция:</a:t>
              </a:r>
              <a:r>
                <a:rPr lang="en-US" sz="1300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  <a:hlinkClick r:id="rId6"/>
                </a:rPr>
                <a:t>GitHub</a:t>
              </a:r>
              <a:r>
                <a:rPr lang="ru" sz="1300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 </a:t>
              </a:r>
            </a:p>
            <a:p>
              <a:pPr marL="0" lvl="0" indent="0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300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Марина Запорожец (</a:t>
              </a:r>
              <a:r>
                <a:rPr lang="ru-RU" sz="1300" dirty="0" err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tg</a:t>
              </a:r>
              <a:r>
                <a:rPr lang="ru-RU" sz="1300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 @mazavlia) DS &amp; DE,</a:t>
              </a:r>
            </a:p>
            <a:p>
              <a:pPr>
                <a:lnSpc>
                  <a:spcPct val="70000"/>
                </a:lnSpc>
              </a:pPr>
              <a:r>
                <a:rPr lang="ru-RU" sz="1300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Любовь Ильина (</a:t>
              </a:r>
              <a:r>
                <a:rPr lang="ru-RU" sz="1300" dirty="0" err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tg</a:t>
              </a:r>
              <a:r>
                <a:rPr lang="ru-RU" sz="1300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 @Lyu_Sterkh) DS,</a:t>
              </a:r>
            </a:p>
            <a:p>
              <a:pPr marL="0" lvl="0" indent="0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300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Елена Климанова (</a:t>
              </a:r>
              <a:r>
                <a:rPr lang="ru-RU" sz="1300" dirty="0" err="1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tg</a:t>
              </a:r>
              <a:r>
                <a:rPr lang="ru-RU" sz="1300" dirty="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 @EK1312) DS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Продукт и технология</a:t>
            </a: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69997"/>
            <a:ext cx="3488325" cy="46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314411" y="1250074"/>
            <a:ext cx="8559589" cy="3623426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934940" y="1306245"/>
            <a:ext cx="131853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Продукт</a:t>
            </a:r>
            <a:endParaRPr sz="24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936523" y="1868769"/>
            <a:ext cx="7873164" cy="254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Бот 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Telegram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сохраняющий фотографии на сервере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ru-RU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Сервер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 базой данных для фотографий и информации о товарах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ru-RU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Приложение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 понятным интерфейсом для аналитиков с возможностью построения графиков и отчетов</a:t>
            </a: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разработке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493017" y="1868769"/>
            <a:ext cx="264900" cy="15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013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02250" y="2854668"/>
            <a:ext cx="2455921" cy="15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Групповая обработка фотографий:</a:t>
            </a: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Отправьте архив фотографий в формате </a:t>
            </a:r>
            <a:r>
              <a:rPr lang="ru-RU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zip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и бот автоматически распознает их и отправит Вам CSV файл с результатами.</a:t>
            </a:r>
          </a:p>
        </p:txBody>
      </p:sp>
      <p:sp>
        <p:nvSpPr>
          <p:cNvPr id="95" name="Google Shape;95;p17"/>
          <p:cNvSpPr txBox="1"/>
          <p:nvPr/>
        </p:nvSpPr>
        <p:spPr>
          <a:xfrm>
            <a:off x="3151378" y="2852274"/>
            <a:ext cx="2841243" cy="180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Никаких дополнительных установок: 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использования бота вам не потребуется ничего устанавливать. Просто подключитесь к нему через Telegram, который доступен на разных операционных системах и устройствах.</a:t>
            </a:r>
          </a:p>
        </p:txBody>
      </p:sp>
      <p:sp>
        <p:nvSpPr>
          <p:cNvPr id="96" name="Google Shape;96;p17"/>
          <p:cNvSpPr txBox="1"/>
          <p:nvPr/>
        </p:nvSpPr>
        <p:spPr>
          <a:xfrm>
            <a:off x="6285828" y="2831808"/>
            <a:ext cx="2715000" cy="15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Доступность в любой точке мира: 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 бот доступен из любой точки мира на различных платформах, включая </a:t>
            </a:r>
            <a:r>
              <a:rPr lang="ru-RU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iOS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ru-RU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Windows, Mac, Linux и веб-версию Telegram.</a:t>
            </a:r>
          </a:p>
        </p:txBody>
      </p:sp>
      <p:sp>
        <p:nvSpPr>
          <p:cNvPr id="97" name="Google Shape;97;p17"/>
          <p:cNvSpPr txBox="1"/>
          <p:nvPr/>
        </p:nvSpPr>
        <p:spPr>
          <a:xfrm>
            <a:off x="270000" y="1281323"/>
            <a:ext cx="2325469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Чат-бот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GoodsInspector</a:t>
            </a: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это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3C3D6821-8CA6-460F-9A89-C9223DFAE1C6}"/>
              </a:ext>
            </a:extLst>
          </p:cNvPr>
          <p:cNvSpPr txBox="1"/>
          <p:nvPr/>
        </p:nvSpPr>
        <p:spPr>
          <a:xfrm>
            <a:off x="3212688" y="1055181"/>
            <a:ext cx="2455921" cy="134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Легкость использования: 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 бот может делать фото с помощью камеры телефона и моментально определять, является ли товар аналогом.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0169689F-66AA-4204-8847-98743ED20630}"/>
              </a:ext>
            </a:extLst>
          </p:cNvPr>
          <p:cNvSpPr txBox="1"/>
          <p:nvPr/>
        </p:nvSpPr>
        <p:spPr>
          <a:xfrm>
            <a:off x="6285828" y="1037484"/>
            <a:ext cx="2455921" cy="1380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Удобство загрузки фотографий: 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Просто отправьте фотографию в поле сообщений, и бот выдаст результат. Это быстро и удобно.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269999" y="1300204"/>
            <a:ext cx="4191165" cy="2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GoodsInspector</a:t>
            </a: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ru-RU" sz="16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sym typeface="Helvetica Neue"/>
              </a:rPr>
              <a:t>возможные расширения</a:t>
            </a:r>
            <a:endParaRPr lang="ru-RU"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73449" y="1843464"/>
            <a:ext cx="8116627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Облачный сервис для мониторинга ассортимента и цен конкурентов.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pc="-2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Мобильные устройства сотрудников используются для фиксации цен и отслеживания геолокации.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Доступ к данным и формирование отчетов через личный кабинет на сайте сервиса.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Возможность добавить распознавание цены и даты ценника, </a:t>
            </a:r>
            <a:r>
              <a:rPr lang="ru-RU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парсинг</a:t>
            </a: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данных о длительности акций конкурента. Позволяет контролировать актуальность цены товара.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Интеграция с CRM: отслеживать клиентские запросы и обращения, связанные с аналогами товаров.</a:t>
            </a:r>
          </a:p>
        </p:txBody>
      </p:sp>
      <p:sp>
        <p:nvSpPr>
          <p:cNvPr id="127" name="Google Shape;127;p20"/>
          <p:cNvSpPr txBox="1"/>
          <p:nvPr/>
        </p:nvSpPr>
        <p:spPr>
          <a:xfrm>
            <a:off x="408549" y="1851660"/>
            <a:ext cx="216291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1C6E04-9D3E-42A5-BC3E-E952BA780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946" y="344147"/>
            <a:ext cx="3965428" cy="44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51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B3E821-E9FC-4D15-A7CB-DE6A06D49F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12" t="8463" r="612" b="16505"/>
          <a:stretch/>
        </p:blipFill>
        <p:spPr>
          <a:xfrm>
            <a:off x="1393472" y="270000"/>
            <a:ext cx="6081049" cy="4632981"/>
          </a:xfrm>
          <a:prstGeom prst="rect">
            <a:avLst/>
          </a:prstGeom>
        </p:spPr>
      </p:pic>
      <p:pic>
        <p:nvPicPr>
          <p:cNvPr id="6" name="Видео_БОТ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B1A9D23F-9975-43B7-AD01-4BEAB81241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57"/>
                </p14:media>
              </p:ext>
            </p:extLst>
          </p:nvPr>
        </p:nvPicPr>
        <p:blipFill rotWithShape="1">
          <a:blip r:embed="rId8"/>
          <a:srcRect l="7065" r="7911"/>
          <a:stretch/>
        </p:blipFill>
        <p:spPr>
          <a:xfrm>
            <a:off x="2753643" y="499160"/>
            <a:ext cx="2610837" cy="407672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64634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269999" y="1573300"/>
            <a:ext cx="4155351" cy="33002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763500" y="1826242"/>
            <a:ext cx="3437406" cy="293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Распознавание текста на ценниках конкурентов,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Tesseract OCR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Предобработка текста,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RE, NLTK,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pymorphy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Поиск аналогов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fuzzywuzzy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Naive Bayes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Веб-</a:t>
            </a:r>
            <a:r>
              <a:rPr kumimoji="0" lang="ru-RU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скрапинг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Beautiful Soup 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и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Requests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Приложение,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Django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Flask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84300" y="1826242"/>
            <a:ext cx="264900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38;p21">
            <a:extLst>
              <a:ext uri="{FF2B5EF4-FFF2-40B4-BE49-F238E27FC236}">
                <a16:creationId xmlns:a16="http://schemas.microsoft.com/office/drawing/2014/main" id="{5DD147A4-F142-4042-9ED7-9E21174FF2BF}"/>
              </a:ext>
            </a:extLst>
          </p:cNvPr>
          <p:cNvSpPr/>
          <p:nvPr/>
        </p:nvSpPr>
        <p:spPr>
          <a:xfrm>
            <a:off x="4718650" y="1573300"/>
            <a:ext cx="4155351" cy="33002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9;p20">
            <a:extLst>
              <a:ext uri="{FF2B5EF4-FFF2-40B4-BE49-F238E27FC236}">
                <a16:creationId xmlns:a16="http://schemas.microsoft.com/office/drawing/2014/main" id="{616E4C53-37F0-45BB-8857-8D21CF4092AE}"/>
              </a:ext>
            </a:extLst>
          </p:cNvPr>
          <p:cNvSpPr txBox="1"/>
          <p:nvPr/>
        </p:nvSpPr>
        <p:spPr>
          <a:xfrm>
            <a:off x="3950032" y="996959"/>
            <a:ext cx="1243936" cy="2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Технологии</a:t>
            </a:r>
            <a:endParaRPr sz="1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40;p21">
            <a:extLst>
              <a:ext uri="{FF2B5EF4-FFF2-40B4-BE49-F238E27FC236}">
                <a16:creationId xmlns:a16="http://schemas.microsoft.com/office/drawing/2014/main" id="{31FE2A83-D215-450B-A42F-F632BAAF8822}"/>
              </a:ext>
            </a:extLst>
          </p:cNvPr>
          <p:cNvSpPr txBox="1"/>
          <p:nvPr/>
        </p:nvSpPr>
        <p:spPr>
          <a:xfrm>
            <a:off x="5212151" y="1826242"/>
            <a:ext cx="3661850" cy="22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База данных,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PostgreSQL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Облачная платформа AWS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Интеграция с CRM и ERP,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Zapier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/ (Microsoft Power Automate)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Безопасность,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OAuth 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и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OpenID Connect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JWT (JSON Web Tokens)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MFA</a:t>
            </a:r>
          </a:p>
        </p:txBody>
      </p:sp>
      <p:sp>
        <p:nvSpPr>
          <p:cNvPr id="19" name="Google Shape;141;p21">
            <a:extLst>
              <a:ext uri="{FF2B5EF4-FFF2-40B4-BE49-F238E27FC236}">
                <a16:creationId xmlns:a16="http://schemas.microsoft.com/office/drawing/2014/main" id="{3948C6CA-C06F-4E08-8941-ED56E3520AB6}"/>
              </a:ext>
            </a:extLst>
          </p:cNvPr>
          <p:cNvSpPr txBox="1"/>
          <p:nvPr/>
        </p:nvSpPr>
        <p:spPr>
          <a:xfrm>
            <a:off x="4832951" y="1826242"/>
            <a:ext cx="2649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06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7BE52D-F8BA-4951-853A-9D2906F0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466" y="740600"/>
            <a:ext cx="4883068" cy="36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5DF4B1-DADC-44BA-BD09-5B699EE3D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568" y="739176"/>
            <a:ext cx="4886864" cy="36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4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2372264" y="139101"/>
            <a:ext cx="4399471" cy="4865298"/>
          </a:xfrm>
          <a:prstGeom prst="roundRect">
            <a:avLst>
              <a:gd name="adj" fmla="val 676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B4EBAF-AEF4-4A3A-B0DF-B39133BC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769" y="297180"/>
            <a:ext cx="3680460" cy="45491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269992" y="2889354"/>
            <a:ext cx="197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Рубрикатор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950563" y="2889355"/>
            <a:ext cx="5067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1 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72000" y="2889354"/>
            <a:ext cx="418721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Введение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Постановка задачи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Предлагаемое решение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Продукт и технология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Команда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Заключение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Команда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1" y="270000"/>
            <a:ext cx="3018250" cy="46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9171" t="16281" r="18977" b="14196"/>
          <a:stretch/>
        </p:blipFill>
        <p:spPr>
          <a:xfrm>
            <a:off x="1127925" y="0"/>
            <a:ext cx="68207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6;p31">
            <a:extLst>
              <a:ext uri="{FF2B5EF4-FFF2-40B4-BE49-F238E27FC236}">
                <a16:creationId xmlns:a16="http://schemas.microsoft.com/office/drawing/2014/main" id="{A881B267-187B-465C-B076-F5A5742DF00C}"/>
              </a:ext>
            </a:extLst>
          </p:cNvPr>
          <p:cNvSpPr txBox="1"/>
          <p:nvPr/>
        </p:nvSpPr>
        <p:spPr>
          <a:xfrm>
            <a:off x="3570863" y="3034523"/>
            <a:ext cx="1558312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A5416"/>
                </a:solidFill>
                <a:latin typeface="Helvetica Neue" panose="020B0604020202020204" charset="0"/>
                <a:ea typeface="IBM Plex Mono"/>
                <a:cs typeface="IBM Plex Mono"/>
                <a:sym typeface="IBM Plex Mono"/>
              </a:rPr>
              <a:t>Любовь Ильина</a:t>
            </a:r>
            <a:endParaRPr lang="en-US" sz="1200" b="1" dirty="0">
              <a:solidFill>
                <a:srgbClr val="FA5416"/>
              </a:solidFill>
              <a:latin typeface="Helvetica Neue" panose="020B0604020202020204" charset="0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DS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@Lyu_Sterkh</a:t>
            </a:r>
          </a:p>
        </p:txBody>
      </p:sp>
      <p:sp>
        <p:nvSpPr>
          <p:cNvPr id="10" name="Google Shape;276;p31">
            <a:extLst>
              <a:ext uri="{FF2B5EF4-FFF2-40B4-BE49-F238E27FC236}">
                <a16:creationId xmlns:a16="http://schemas.microsoft.com/office/drawing/2014/main" id="{591F5B07-6F2B-4DCE-ABAA-91096F223EDD}"/>
              </a:ext>
            </a:extLst>
          </p:cNvPr>
          <p:cNvSpPr txBox="1"/>
          <p:nvPr/>
        </p:nvSpPr>
        <p:spPr>
          <a:xfrm>
            <a:off x="5605602" y="2979108"/>
            <a:ext cx="1558312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Елена Климанова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@EK1312</a:t>
            </a:r>
            <a:endParaRPr lang="ru-RU"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276;p31">
            <a:extLst>
              <a:ext uri="{FF2B5EF4-FFF2-40B4-BE49-F238E27FC236}">
                <a16:creationId xmlns:a16="http://schemas.microsoft.com/office/drawing/2014/main" id="{1558689E-C4BC-4F50-AFB0-746A91BBAA26}"/>
              </a:ext>
            </a:extLst>
          </p:cNvPr>
          <p:cNvSpPr txBox="1"/>
          <p:nvPr/>
        </p:nvSpPr>
        <p:spPr>
          <a:xfrm>
            <a:off x="1680111" y="3034524"/>
            <a:ext cx="1560825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Марина Запорожец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 &amp; DE</a:t>
            </a:r>
            <a:endParaRPr lang="ru-RU"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@mazavlia</a:t>
            </a:r>
            <a:endParaRPr lang="ru-RU"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EA1EBF-60C1-49A7-992E-B42A075B86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43" t="16483" r="12256"/>
          <a:stretch/>
        </p:blipFill>
        <p:spPr>
          <a:xfrm>
            <a:off x="3430280" y="704268"/>
            <a:ext cx="1839478" cy="2295627"/>
          </a:xfrm>
          <a:prstGeom prst="ellipse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37ACB5-4B6B-418E-84E2-A4B31A2A22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80" t="19236" r="15093" b="25050"/>
          <a:stretch/>
        </p:blipFill>
        <p:spPr>
          <a:xfrm>
            <a:off x="5528586" y="704268"/>
            <a:ext cx="1712344" cy="2232738"/>
          </a:xfrm>
          <a:prstGeom prst="ellipse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426659E-63CC-44CD-B191-11F493862D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1" r="10643" b="12458"/>
          <a:stretch/>
        </p:blipFill>
        <p:spPr>
          <a:xfrm>
            <a:off x="1386753" y="858350"/>
            <a:ext cx="1784699" cy="2120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698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Заключение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5DFED-BA2E-4C33-9BD3-44E73A2FA207}"/>
              </a:ext>
            </a:extLst>
          </p:cNvPr>
          <p:cNvSpPr txBox="1"/>
          <p:nvPr/>
        </p:nvSpPr>
        <p:spPr>
          <a:xfrm>
            <a:off x="-47100" y="-1327023"/>
            <a:ext cx="3844399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ru-RU" sz="500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5772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270001" y="1989859"/>
            <a:ext cx="86040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Проект по распознаванию ценников и анализу данных с помощью искусственного интеллекта предоставляет компаниям мощный инструмент для эффективного мониторинга конкурентов и принятия обоснованных решений. Мы уверены, что это решение поможет оптимизировать бизнес, обеспечивая актуальной информацией о рынке и повышая конкурентоспособность компании.</a:t>
            </a:r>
            <a:endParaRPr lang="ru-RU" sz="2000" dirty="0">
              <a:solidFill>
                <a:schemeClr val="dk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25AD80-2118-47EB-92B5-28BC4D9D678F}"/>
              </a:ext>
            </a:extLst>
          </p:cNvPr>
          <p:cNvGrpSpPr/>
          <p:nvPr/>
        </p:nvGrpSpPr>
        <p:grpSpPr>
          <a:xfrm>
            <a:off x="270000" y="270000"/>
            <a:ext cx="8604001" cy="4603501"/>
            <a:chOff x="270000" y="270000"/>
            <a:chExt cx="8604001" cy="4603501"/>
          </a:xfrm>
        </p:grpSpPr>
        <p:pic>
          <p:nvPicPr>
            <p:cNvPr id="72" name="Google Shape;7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4189" y="270010"/>
              <a:ext cx="1489812" cy="22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5"/>
            <p:cNvSpPr txBox="1"/>
            <p:nvPr/>
          </p:nvSpPr>
          <p:spPr>
            <a:xfrm>
              <a:off x="4686900" y="4602600"/>
              <a:ext cx="41871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Введение</a:t>
              </a:r>
              <a:endParaRPr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4" name="Google Shape;7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0000" y="270000"/>
              <a:ext cx="3301544" cy="460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70001" y="2288167"/>
            <a:ext cx="86040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defRPr/>
            </a:pPr>
            <a:r>
              <a:rPr lang="ru-RU" sz="2400" b="0" i="0" dirty="0">
                <a:solidFill>
                  <a:schemeClr val="bg1"/>
                </a:solidFill>
                <a:latin typeface="Helvetica Neue" panose="020B0604020202020204" charset="0"/>
              </a:rPr>
              <a:t>Искусственный интеллект эффективно оптимизирует бизнес-процессы, в том числе с помощью распознавания и анализа данных с использованием компьютерного зрения. Наш проект стремится создать модель, которая автоматизирует мониторинг цен на товары у конкурентов и обеспечивает компании ценные данные для принятия обоснованных решений.</a:t>
            </a: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Постановка задачи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3063600" cy="46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73" y="1579744"/>
            <a:ext cx="8604052" cy="329375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422400" y="1732150"/>
            <a:ext cx="966900" cy="336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536700" y="1808050"/>
            <a:ext cx="73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Проблема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575225" y="1732150"/>
            <a:ext cx="852600" cy="336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689525" y="1808050"/>
            <a:ext cx="73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Решение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460523" y="2144650"/>
            <a:ext cx="339018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Автоматизированный поиск аналогов на основе фотографий ценников.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Быстрая обработка данных.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Поддержка принятия взвешенных решений.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Улучшение ценовой политики.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Проведение акций и скидок на основе данных.</a:t>
            </a:r>
          </a:p>
        </p:txBody>
      </p:sp>
      <p:sp>
        <p:nvSpPr>
          <p:cNvPr id="87" name="Google Shape;87;p16"/>
          <p:cNvSpPr txBox="1"/>
          <p:nvPr/>
        </p:nvSpPr>
        <p:spPr>
          <a:xfrm>
            <a:off x="353389" y="2144650"/>
            <a:ext cx="3330091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Сохранение конкурентоспособности: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b="1" dirty="0">
              <a:solidFill>
                <a:schemeClr val="lt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Оптимизация ценообразования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Определение ниши на рынке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Управление запасами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Стратегический анализ рынка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Управление клиентами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Анализ спроса и предложения</a:t>
            </a:r>
            <a:endParaRPr lang="ru-RU" sz="1200" b="1" dirty="0">
              <a:solidFill>
                <a:schemeClr val="lt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Предлагаемое решение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1" y="270000"/>
            <a:ext cx="2999968" cy="46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69992" y="1471587"/>
            <a:ext cx="8604000" cy="317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GoodsInspector</a:t>
            </a:r>
            <a:r>
              <a:rPr lang="en-US" sz="2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</a:t>
            </a:r>
            <a:endParaRPr lang="ru-RU" sz="2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3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инновационное решение, созданное для автоматизации и оптимизации процесса поиска аналогов и анализа цен на товары у конкурентов.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3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Это надежное и эффективное приложение, предназначенное для бизнеса любого масштаба и сферы деятельности.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3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Оптимизация стратегии ценообразования и повышение конкурентоспособности бизнеса.</a:t>
            </a: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0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35765A0-269B-4813-AF07-6BECAA8EA401}"/>
              </a:ext>
            </a:extLst>
          </p:cNvPr>
          <p:cNvGrpSpPr/>
          <p:nvPr/>
        </p:nvGrpSpPr>
        <p:grpSpPr>
          <a:xfrm>
            <a:off x="120099" y="1436714"/>
            <a:ext cx="8903802" cy="3283124"/>
            <a:chOff x="83819" y="206626"/>
            <a:chExt cx="8903802" cy="328312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3677F9F0-52B3-484F-8218-FA6F9EEC17AC}"/>
                </a:ext>
              </a:extLst>
            </p:cNvPr>
            <p:cNvGrpSpPr/>
            <p:nvPr/>
          </p:nvGrpSpPr>
          <p:grpSpPr>
            <a:xfrm>
              <a:off x="83819" y="207634"/>
              <a:ext cx="4318121" cy="3282116"/>
              <a:chOff x="83819" y="207634"/>
              <a:chExt cx="4318121" cy="3282116"/>
            </a:xfrm>
          </p:grpSpPr>
          <p:pic>
            <p:nvPicPr>
              <p:cNvPr id="16" name="Google Shape;180;p24">
                <a:extLst>
                  <a:ext uri="{FF2B5EF4-FFF2-40B4-BE49-F238E27FC236}">
                    <a16:creationId xmlns:a16="http://schemas.microsoft.com/office/drawing/2014/main" id="{489FC7FE-56AE-46A2-98E4-3D8A38D6644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80468"/>
              <a:stretch/>
            </p:blipFill>
            <p:spPr>
              <a:xfrm>
                <a:off x="83819" y="208642"/>
                <a:ext cx="2004879" cy="3281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80;p24">
                <a:extLst>
                  <a:ext uri="{FF2B5EF4-FFF2-40B4-BE49-F238E27FC236}">
                    <a16:creationId xmlns:a16="http://schemas.microsoft.com/office/drawing/2014/main" id="{CCCDEAAF-446E-4D93-9868-ADE2F401552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3292" r="19647"/>
              <a:stretch/>
            </p:blipFill>
            <p:spPr>
              <a:xfrm>
                <a:off x="2088698" y="207634"/>
                <a:ext cx="344024" cy="3281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0;p24">
                <a:extLst>
                  <a:ext uri="{FF2B5EF4-FFF2-40B4-BE49-F238E27FC236}">
                    <a16:creationId xmlns:a16="http://schemas.microsoft.com/office/drawing/2014/main" id="{388F62E8-9CAD-4906-BE44-EC8B03D143C1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80468"/>
              <a:stretch/>
            </p:blipFill>
            <p:spPr>
              <a:xfrm>
                <a:off x="2397061" y="207634"/>
                <a:ext cx="2004879" cy="32811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" name="Google Shape;180;p24">
              <a:extLst>
                <a:ext uri="{FF2B5EF4-FFF2-40B4-BE49-F238E27FC236}">
                  <a16:creationId xmlns:a16="http://schemas.microsoft.com/office/drawing/2014/main" id="{DFAB1A80-60AE-471C-B1F0-BE9BF720EA0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3292" r="19647"/>
            <a:stretch/>
          </p:blipFill>
          <p:spPr>
            <a:xfrm>
              <a:off x="4397151" y="206626"/>
              <a:ext cx="272349" cy="32811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52A628CE-C177-4260-822A-75E3F5AA7725}"/>
                </a:ext>
              </a:extLst>
            </p:cNvPr>
            <p:cNvGrpSpPr/>
            <p:nvPr/>
          </p:nvGrpSpPr>
          <p:grpSpPr>
            <a:xfrm>
              <a:off x="4669500" y="206626"/>
              <a:ext cx="4318121" cy="3282116"/>
              <a:chOff x="83819" y="207634"/>
              <a:chExt cx="4318121" cy="3282116"/>
            </a:xfrm>
          </p:grpSpPr>
          <p:pic>
            <p:nvPicPr>
              <p:cNvPr id="24" name="Google Shape;180;p24">
                <a:extLst>
                  <a:ext uri="{FF2B5EF4-FFF2-40B4-BE49-F238E27FC236}">
                    <a16:creationId xmlns:a16="http://schemas.microsoft.com/office/drawing/2014/main" id="{C752FF90-B8BC-4806-9A3F-F15A05D16409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80468"/>
              <a:stretch/>
            </p:blipFill>
            <p:spPr>
              <a:xfrm>
                <a:off x="83819" y="208642"/>
                <a:ext cx="2004879" cy="3281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80;p24">
                <a:extLst>
                  <a:ext uri="{FF2B5EF4-FFF2-40B4-BE49-F238E27FC236}">
                    <a16:creationId xmlns:a16="http://schemas.microsoft.com/office/drawing/2014/main" id="{1A864C4E-B4E6-41EB-B88B-E563ABF2EBE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73292" r="19647"/>
              <a:stretch/>
            </p:blipFill>
            <p:spPr>
              <a:xfrm>
                <a:off x="2088698" y="207634"/>
                <a:ext cx="344024" cy="3281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180;p24">
                <a:extLst>
                  <a:ext uri="{FF2B5EF4-FFF2-40B4-BE49-F238E27FC236}">
                    <a16:creationId xmlns:a16="http://schemas.microsoft.com/office/drawing/2014/main" id="{4E56BACF-530C-4838-8CB3-E6842D916B4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r="80468"/>
              <a:stretch/>
            </p:blipFill>
            <p:spPr>
              <a:xfrm>
                <a:off x="2397061" y="207634"/>
                <a:ext cx="2004879" cy="32811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270000" y="1745429"/>
            <a:ext cx="178644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Быстрая </a:t>
            </a:r>
            <a:r>
              <a:rPr lang="ru-RU" dirty="0">
                <a:solidFill>
                  <a:schemeClr val="dk1"/>
                </a:solidFill>
                <a:latin typeface="Helvetica Neue" panose="020B0604020202020204" charset="0"/>
                <a:ea typeface="IBM Plex Mono"/>
                <a:cs typeface="IBM Plex Mono"/>
                <a:sym typeface="IBM Plex Mono"/>
              </a:rPr>
              <a:t>аналитика</a:t>
            </a:r>
            <a:endParaRPr lang="ru" dirty="0">
              <a:solidFill>
                <a:schemeClr val="dk1"/>
              </a:solidFill>
              <a:latin typeface="Helvetica Neue" panose="020B0604020202020204" charset="0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297044" y="3077807"/>
            <a:ext cx="1684156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Мгновенный анализ цен на товары у конкурентов позволяет компании немедленно реагировать на изменения рынка.</a:t>
            </a:r>
          </a:p>
        </p:txBody>
      </p:sp>
      <p:sp>
        <p:nvSpPr>
          <p:cNvPr id="186" name="Google Shape;186;p24"/>
          <p:cNvSpPr txBox="1"/>
          <p:nvPr/>
        </p:nvSpPr>
        <p:spPr>
          <a:xfrm>
            <a:off x="2612780" y="3077807"/>
            <a:ext cx="1748974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Определение оптимальных цен и стратегии ценообразования.</a:t>
            </a:r>
          </a:p>
        </p:txBody>
      </p:sp>
      <p:sp>
        <p:nvSpPr>
          <p:cNvPr id="188" name="Google Shape;188;p24"/>
          <p:cNvSpPr txBox="1"/>
          <p:nvPr/>
        </p:nvSpPr>
        <p:spPr>
          <a:xfrm>
            <a:off x="4876546" y="3077807"/>
            <a:ext cx="1758613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Простой и интуитивно понятный интерфейс экономит время и ресурсы на анализе и сборе данных.</a:t>
            </a:r>
          </a:p>
        </p:txBody>
      </p:sp>
      <p:sp>
        <p:nvSpPr>
          <p:cNvPr id="190" name="Google Shape;190;p24"/>
          <p:cNvSpPr txBox="1"/>
          <p:nvPr/>
        </p:nvSpPr>
        <p:spPr>
          <a:xfrm>
            <a:off x="7233594" y="3082291"/>
            <a:ext cx="1719905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Обеспечивает безопасность данных и конфиденциальность информации о вашей компании.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83;p24">
            <a:extLst>
              <a:ext uri="{FF2B5EF4-FFF2-40B4-BE49-F238E27FC236}">
                <a16:creationId xmlns:a16="http://schemas.microsoft.com/office/drawing/2014/main" id="{EAA2A9E0-481F-40E7-8158-BA60297D4397}"/>
              </a:ext>
            </a:extLst>
          </p:cNvPr>
          <p:cNvSpPr txBox="1"/>
          <p:nvPr/>
        </p:nvSpPr>
        <p:spPr>
          <a:xfrm>
            <a:off x="2537532" y="1745431"/>
            <a:ext cx="182422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</a:t>
            </a:r>
            <a:r>
              <a:rPr lang="ru-RU" sz="1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охранение лидирующих позиций</a:t>
            </a:r>
            <a:endParaRPr lang="ru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" name="Google Shape;183;p24">
            <a:extLst>
              <a:ext uri="{FF2B5EF4-FFF2-40B4-BE49-F238E27FC236}">
                <a16:creationId xmlns:a16="http://schemas.microsoft.com/office/drawing/2014/main" id="{54C6D9DE-978E-41EE-B327-3413C2C95BB6}"/>
              </a:ext>
            </a:extLst>
          </p:cNvPr>
          <p:cNvSpPr txBox="1"/>
          <p:nvPr/>
        </p:nvSpPr>
        <p:spPr>
          <a:xfrm>
            <a:off x="4986460" y="1745430"/>
            <a:ext cx="16486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 panose="020B0604020202020204" charset="0"/>
                <a:ea typeface="IBM Plex Mono"/>
                <a:cs typeface="IBM Plex Mono"/>
                <a:sym typeface="IBM Plex Mono"/>
              </a:rPr>
              <a:t>Автоматизация процесса</a:t>
            </a:r>
            <a:endParaRPr lang="ru" dirty="0">
              <a:solidFill>
                <a:schemeClr val="dk1"/>
              </a:solidFill>
              <a:latin typeface="Helvetica Neue" panose="020B0604020202020204" charset="0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" name="Google Shape;183;p24">
            <a:extLst>
              <a:ext uri="{FF2B5EF4-FFF2-40B4-BE49-F238E27FC236}">
                <a16:creationId xmlns:a16="http://schemas.microsoft.com/office/drawing/2014/main" id="{F2F65424-C0A1-441B-973A-1894E296B7A5}"/>
              </a:ext>
            </a:extLst>
          </p:cNvPr>
          <p:cNvSpPr txBox="1"/>
          <p:nvPr/>
        </p:nvSpPr>
        <p:spPr>
          <a:xfrm>
            <a:off x="7333738" y="1745429"/>
            <a:ext cx="1381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 panose="020B0604020202020204" charset="0"/>
                <a:ea typeface="IBM Plex Mono"/>
                <a:cs typeface="IBM Plex Mono"/>
                <a:sym typeface="IBM Plex Mono"/>
              </a:rPr>
              <a:t>Надежность и безопасность</a:t>
            </a:r>
            <a:endParaRPr lang="ru" dirty="0">
              <a:solidFill>
                <a:schemeClr val="dk1"/>
              </a:solidFill>
              <a:latin typeface="Helvetica Neue" panose="020B0604020202020204" charset="0"/>
              <a:ea typeface="IBM Plex Mono"/>
              <a:cs typeface="IBM Plex Mono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15066616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655</Words>
  <Application>Microsoft Office PowerPoint</Application>
  <PresentationFormat>Экран (16:9)</PresentationFormat>
  <Paragraphs>147</Paragraphs>
  <Slides>23</Slides>
  <Notes>23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IBM Plex Mono</vt:lpstr>
      <vt:lpstr>Helvetica Neue</vt:lpstr>
      <vt:lpstr>Arial</vt:lpstr>
      <vt:lpstr>Wingdings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Любовь Ильина</dc:creator>
  <cp:lastModifiedBy>Любовь Ильина</cp:lastModifiedBy>
  <cp:revision>83</cp:revision>
  <dcterms:modified xsi:type="dcterms:W3CDTF">2023-09-09T09:00:59Z</dcterms:modified>
</cp:coreProperties>
</file>